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8" r:id="rId2"/>
    <p:sldId id="260" r:id="rId3"/>
    <p:sldId id="261" r:id="rId4"/>
    <p:sldId id="287" r:id="rId5"/>
    <p:sldId id="288" r:id="rId6"/>
    <p:sldId id="296" r:id="rId7"/>
    <p:sldId id="289" r:id="rId8"/>
    <p:sldId id="297" r:id="rId9"/>
    <p:sldId id="295" r:id="rId10"/>
    <p:sldId id="262" r:id="rId11"/>
    <p:sldId id="298" r:id="rId12"/>
    <p:sldId id="299" r:id="rId13"/>
    <p:sldId id="263" r:id="rId14"/>
    <p:sldId id="264" r:id="rId15"/>
    <p:sldId id="285" r:id="rId16"/>
    <p:sldId id="286" r:id="rId17"/>
    <p:sldId id="266" r:id="rId18"/>
    <p:sldId id="267" r:id="rId19"/>
    <p:sldId id="268" r:id="rId20"/>
    <p:sldId id="290" r:id="rId21"/>
    <p:sldId id="291" r:id="rId22"/>
    <p:sldId id="292" r:id="rId23"/>
    <p:sldId id="270" r:id="rId24"/>
    <p:sldId id="284" r:id="rId25"/>
    <p:sldId id="272" r:id="rId26"/>
    <p:sldId id="278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ah Casabuena" initials="AC" lastIdx="6" clrIdx="0">
    <p:extLst>
      <p:ext uri="{19B8F6BF-5375-455C-9EA6-DF929625EA0E}">
        <p15:presenceInfo xmlns:p15="http://schemas.microsoft.com/office/powerpoint/2012/main" userId="258cc66d8a15df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2T14:18:55.489" idx="5">
    <p:pos x="10" y="10"/>
    <p:text>summarize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2T14:19:06.931" idx="6">
    <p:pos x="6939" y="1296"/>
    <p:text>summarize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5CFE-85F2-46D9-B96D-404A5B86F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02DAC-4647-47A0-B558-1E57452B4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94EE2-748B-4864-B679-B4E39A17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90E73-0B97-4624-8FCC-C14ABFC8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C1749-4538-4CE3-A04B-A64D8960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215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756A-9FE3-4BC6-BAD6-9A4CD2BC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E3002-F893-4865-B993-BF83C8DEC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55D00-6B30-4111-A782-2CE620A6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BFAF4-BB23-440D-9663-62AE90F5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DFD01-804C-441C-A435-00346F54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14784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4F40E3-37CB-415B-807E-2708E6F06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2FE1F-D166-42A9-AC93-9F99E8AA4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0C4D8-7CCC-49D1-816C-F3A764AA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2ECF5-113A-42D6-889C-7E1ED6B9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4B3AA-B60E-4DAB-BF33-9FA5127D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914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5C86-C425-4AF0-8C5E-D08DC3F0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erlin Sans FB" panose="020E0602020502020306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F5079-17C2-4C06-901A-E38EBC3CD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P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E2379-E194-4842-80EA-1B9D44447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C5575-44E2-4A89-B313-06ACC1B4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A54CF-4DD1-489F-A137-22D33FAA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130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CE03-629E-4193-8EDE-8B210C6B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7BE1B-BC87-42DC-989A-0B0BF2608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240F6-4840-4EEC-A2C4-8A725D20E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BCE72-C001-4BCC-9B35-11F2511A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743A18-13A1-48B6-B484-17AE68E63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63" b="89891" l="9693" r="95508">
                        <a14:foregroundMark x1="90307" y1="43169" x2="90307" y2="43169"/>
                        <a14:foregroundMark x1="95508" y1="54645" x2="95508" y2="546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3968" y="136525"/>
            <a:ext cx="7065431" cy="61133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DF730A-5E88-4852-AF6A-703B22418F2D}"/>
              </a:ext>
            </a:extLst>
          </p:cNvPr>
          <p:cNvSpPr/>
          <p:nvPr userDrawn="1"/>
        </p:nvSpPr>
        <p:spPr>
          <a:xfrm rot="7468418">
            <a:off x="4146108" y="856811"/>
            <a:ext cx="11672182" cy="8582901"/>
          </a:xfrm>
          <a:prstGeom prst="rect">
            <a:avLst/>
          </a:prstGeom>
          <a:gradFill>
            <a:gsLst>
              <a:gs pos="34760">
                <a:srgbClr val="233E6F"/>
              </a:gs>
              <a:gs pos="4400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C4234-142E-4014-BF65-480BA9FB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Image result for asia pacific college logo">
            <a:extLst>
              <a:ext uri="{FF2B5EF4-FFF2-40B4-BE49-F238E27FC236}">
                <a16:creationId xmlns:a16="http://schemas.microsoft.com/office/drawing/2014/main" id="{121FCCCC-A7C2-4596-8F93-5992820A2A23}"/>
              </a:ext>
            </a:extLst>
          </p:cNvPr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290" y="302436"/>
            <a:ext cx="1176999" cy="1144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8C15D6C-9694-4957-A68E-2BA0A4783D6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8019"/>
            <a:ext cx="2852737" cy="2852737"/>
          </a:xfrm>
          <a:prstGeom prst="rect">
            <a:avLst/>
          </a:prstGeom>
        </p:spPr>
      </p:pic>
      <p:pic>
        <p:nvPicPr>
          <p:cNvPr id="1026" name="Picture 2" descr="Image result for check button">
            <a:extLst>
              <a:ext uri="{FF2B5EF4-FFF2-40B4-BE49-F238E27FC236}">
                <a16:creationId xmlns:a16="http://schemas.microsoft.com/office/drawing/2014/main" id="{6EBF6ED8-CA68-400B-9E23-CDEA199E0A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7000" l="10000" r="90000">
                        <a14:foregroundMark x1="54667" y1="8000" x2="54667" y2="8000"/>
                        <a14:foregroundMark x1="44889" y1="3000" x2="44889" y2="3000"/>
                        <a14:foregroundMark x1="49556" y1="97000" x2="49556" y2="97000"/>
                        <a14:foregroundMark x1="51444" y1="53333" x2="51444" y2="53333"/>
                        <a14:foregroundMark x1="39444" y1="52000" x2="44778" y2="55500"/>
                        <a14:foregroundMark x1="44778" y1="55500" x2="46667" y2="55500"/>
                        <a14:foregroundMark x1="43333" y1="67167" x2="54333" y2="51167"/>
                        <a14:foregroundMark x1="54333" y1="51167" x2="62444" y2="35000"/>
                        <a14:foregroundMark x1="62444" y1="35000" x2="62556" y2="35000"/>
                        <a14:foregroundMark x1="46333" y1="64833" x2="69889" y2="31667"/>
                        <a14:foregroundMark x1="38667" y1="57167" x2="34556" y2="47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" y="1553846"/>
            <a:ext cx="2485287" cy="165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B25C44-F665-4E88-AB62-7560C2420FA3}"/>
              </a:ext>
            </a:extLst>
          </p:cNvPr>
          <p:cNvCxnSpPr>
            <a:cxnSpLocks/>
          </p:cNvCxnSpPr>
          <p:nvPr userDrawn="1"/>
        </p:nvCxnSpPr>
        <p:spPr>
          <a:xfrm>
            <a:off x="6455229" y="3581400"/>
            <a:ext cx="3886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B90C21-CA8F-473B-B2B1-2E7C565AF27E}"/>
              </a:ext>
            </a:extLst>
          </p:cNvPr>
          <p:cNvCxnSpPr>
            <a:cxnSpLocks/>
          </p:cNvCxnSpPr>
          <p:nvPr userDrawn="1"/>
        </p:nvCxnSpPr>
        <p:spPr>
          <a:xfrm>
            <a:off x="6455229" y="3668486"/>
            <a:ext cx="3886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9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868C-CC37-48DB-9450-F5A15D3C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977B8-9F5A-4FEC-81EC-D3C608145D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318C0-DBE9-47E6-978A-E1186DBBD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F3ABC-5A3C-4A19-B8B5-12EFA79A4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8A2A1-3864-4336-AD0A-8E1ABC027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F9DEA-F000-41FB-BBF4-2673432B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8741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A539-1DE6-40BE-8DB7-D00CE9D0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Berlin Sans FB" panose="020E0602020502020306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8BFA7-8C6B-4A97-8CC9-61FA0CB12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F66BE-82DC-4147-99EB-0119742EC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70306-B290-43B5-B33F-46DB320C3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85C24B-F091-4137-AC39-ABF4D367C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ED80B-BFB7-43AE-979D-3E75AA201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C26D00-0724-476C-9CB0-9608AC57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3195F0-758A-4A7A-BE7B-B9EF1921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9618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3C312-C0D3-4B81-A0A9-1B5A576F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erlin Sans FB" panose="020E0602020502020306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7D1BF-7C78-4543-BE44-E03033473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08221-1AD5-44A6-BEC6-A211E652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19C87-FCBB-4BE2-99AC-E6AC2548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306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747157-2383-4BA1-AEC3-C9BC4024F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487756-08A3-407B-B296-10497105F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D8EB7-D8E8-4F99-BD60-8E9A8D26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34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36B8-2ABC-4EC1-B9A7-FBE00E3A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6271-5AD1-468D-9AFE-23875354F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C8779-5B14-45D5-BA8A-2885C1D1B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C14AA-B466-4AC9-8E86-DBE0962B2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CCBC2-F3CE-43F1-8734-F586209FF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1F2A2-A257-4684-B5B5-336625DA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1230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3E08-56E2-4B46-AA36-CB006E49B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043AB8-4BED-4628-8C90-5A971EE43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0271C-A733-4B9C-AE07-7222181EE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8C5F1-6D23-4A1E-82CA-986F9C39B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82B1-D6B1-4F3C-9E76-4743C0F4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22962-5160-4B1D-9171-C29C957A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407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2DE67-7BCF-47F7-A63B-9D2A3231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E0D4D-72AD-408D-8A54-1EAE92603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DF17E-2397-4642-B308-6015FE31B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73AC2-A342-4C14-9647-5526C25651D2}" type="datetimeFigureOut">
              <a:rPr lang="en-PH" smtClean="0"/>
              <a:t>06/05/2019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0F18D-A2F6-4FFE-9E00-B8F71BDFE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F1AB5-352E-4663-8DFD-585C66682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A919-4FBA-40D1-93C9-EDAC9C9DBB3F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122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jpeg"/><Relationship Id="rId3" Type="http://schemas.microsoft.com/office/2007/relationships/hdphoto" Target="../media/hdphoto7.wdp"/><Relationship Id="rId7" Type="http://schemas.microsoft.com/office/2007/relationships/hdphoto" Target="../media/hdphoto9.wdp"/><Relationship Id="rId12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10.wdp"/><Relationship Id="rId5" Type="http://schemas.microsoft.com/office/2007/relationships/hdphoto" Target="../media/hdphoto8.wdp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jpeg"/><Relationship Id="rId1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5B0EB5-685A-48B0-8BD7-98DC96128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29973" y="2283749"/>
            <a:ext cx="8767860" cy="256990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A Final Project in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DaStruc</a:t>
            </a: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0"/>
              </a:rPr>
              <a:t> and 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0"/>
              </a:rPr>
              <a:t>EBusRec</a:t>
            </a:r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endParaRPr lang="en-US" sz="2800" dirty="0">
              <a:solidFill>
                <a:schemeClr val="bg1"/>
              </a:solidFill>
              <a:latin typeface="Berlin Sans FB" panose="020E0602020502020306" pitchFamily="34" charset="0"/>
            </a:endParaRPr>
          </a:p>
          <a:p>
            <a:r>
              <a:rPr lang="en-US" sz="2800" dirty="0">
                <a:latin typeface="+mj-lt"/>
              </a:rPr>
              <a:t>By: Aliah Casabuena</a:t>
            </a:r>
          </a:p>
          <a:p>
            <a:endParaRPr lang="en-US" sz="2800" dirty="0">
              <a:latin typeface="+mj-lt"/>
            </a:endParaRP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April 2019</a:t>
            </a:r>
            <a:endParaRPr lang="en-PH" sz="2800" dirty="0">
              <a:latin typeface="+mj-lt"/>
            </a:endParaRPr>
          </a:p>
        </p:txBody>
      </p:sp>
      <p:pic>
        <p:nvPicPr>
          <p:cNvPr id="5" name="Picture 4" descr="Image result for asia pacific college logo">
            <a:extLst>
              <a:ext uri="{FF2B5EF4-FFF2-40B4-BE49-F238E27FC236}">
                <a16:creationId xmlns:a16="http://schemas.microsoft.com/office/drawing/2014/main" id="{CC45CF70-A606-43B1-B954-066E2DD546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30" y="236192"/>
            <a:ext cx="1358900" cy="136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0B2A6-9DC1-4EAE-8C60-6B3C978C0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83" b="89532" l="3193" r="90252">
                        <a14:foregroundMark x1="77479" y1="82645" x2="19832" y2="84573"/>
                        <a14:foregroundMark x1="15798" y1="84022" x2="15798" y2="84022"/>
                        <a14:foregroundMark x1="21345" y1="71074" x2="15966" y2="82920"/>
                        <a14:foregroundMark x1="15966" y1="82920" x2="8067" y2="88154"/>
                        <a14:foregroundMark x1="8067" y1="88154" x2="8067" y2="88154"/>
                        <a14:foregroundMark x1="51261" y1="73829" x2="67395" y2="75207"/>
                        <a14:foregroundMark x1="79832" y1="70799" x2="90756" y2="83196"/>
                        <a14:foregroundMark x1="67227" y1="32231" x2="38992" y2="47107"/>
                        <a14:foregroundMark x1="77311" y1="79063" x2="86050" y2="87052"/>
                        <a14:foregroundMark x1="61008" y1="5510" x2="61008" y2="5510"/>
                        <a14:foregroundMark x1="3361" y1="88430" x2="3361" y2="88430"/>
                        <a14:foregroundMark x1="19664" y1="6887" x2="29244" y2="7438"/>
                        <a14:foregroundMark x1="29244" y1="7438" x2="47395" y2="4683"/>
                        <a14:foregroundMark x1="47395" y1="4683" x2="64538" y2="7163"/>
                        <a14:foregroundMark x1="64538" y1="7163" x2="67731" y2="68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151" y="702881"/>
            <a:ext cx="8740041" cy="5332159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2B283AC-B0E2-4431-9BED-87A2D8BF4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702" y="1324352"/>
            <a:ext cx="3529298" cy="35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1D27-5BF3-49AD-9078-827049E3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57983-0D8B-4F9B-A44B-2099DAEF2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60880"/>
            <a:ext cx="10314831" cy="428752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PH" sz="2800" dirty="0"/>
              <a:t>To make a program </a:t>
            </a:r>
          </a:p>
          <a:p>
            <a:pPr lvl="0">
              <a:lnSpc>
                <a:spcPct val="150000"/>
              </a:lnSpc>
            </a:pPr>
            <a:r>
              <a:rPr lang="en-PH" sz="2800" dirty="0"/>
              <a:t>To provide a monthly evaluation of the moods.</a:t>
            </a:r>
          </a:p>
          <a:p>
            <a:pPr lvl="0">
              <a:lnSpc>
                <a:spcPct val="150000"/>
              </a:lnSpc>
            </a:pPr>
            <a:r>
              <a:rPr lang="en-PH" sz="2800" dirty="0"/>
              <a:t>To provide a simple advice for the user.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4E8EB-EAB3-4752-8C26-2EC658B82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79" y="1207972"/>
            <a:ext cx="1930902" cy="1930902"/>
          </a:xfrm>
          <a:prstGeom prst="snip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8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06D0BF-B676-4DD6-8D2C-C6129CC325A0}"/>
              </a:ext>
            </a:extLst>
          </p:cNvPr>
          <p:cNvSpPr txBox="1"/>
          <p:nvPr/>
        </p:nvSpPr>
        <p:spPr>
          <a:xfrm>
            <a:off x="692458" y="665825"/>
            <a:ext cx="637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"Shake off a sad mood by doing things that put you in a more positive mood. Play a game or sport.“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7F31C-A40E-4DDE-AD8A-1198C7DE7203}"/>
              </a:ext>
            </a:extLst>
          </p:cNvPr>
          <p:cNvSpPr txBox="1"/>
          <p:nvPr/>
        </p:nvSpPr>
        <p:spPr>
          <a:xfrm>
            <a:off x="5487879" y="1635321"/>
            <a:ext cx="637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 Knowing your emotions helps you understand and accept yourself. If you feel sad, notice it."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06542-FC68-4721-A0A3-4D674731BE29}"/>
              </a:ext>
            </a:extLst>
          </p:cNvPr>
          <p:cNvSpPr txBox="1"/>
          <p:nvPr/>
        </p:nvSpPr>
        <p:spPr>
          <a:xfrm>
            <a:off x="692457" y="2355541"/>
            <a:ext cx="637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"To stay happy, Be vulnerable."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ECECC-1008-40CE-B83B-D14053F951EF}"/>
              </a:ext>
            </a:extLst>
          </p:cNvPr>
          <p:cNvSpPr txBox="1"/>
          <p:nvPr/>
        </p:nvSpPr>
        <p:spPr>
          <a:xfrm>
            <a:off x="5390224" y="3398926"/>
            <a:ext cx="637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 Stay true to yourself."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25E8F-A9C9-4F56-AE46-73D1F9EEEF10}"/>
              </a:ext>
            </a:extLst>
          </p:cNvPr>
          <p:cNvSpPr txBox="1"/>
          <p:nvPr/>
        </p:nvSpPr>
        <p:spPr>
          <a:xfrm>
            <a:off x="366943" y="4527870"/>
            <a:ext cx="637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"Try to spend time with people who love you to elevate your emotions."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54E69-6523-4C42-A38B-511FF09D16A2}"/>
              </a:ext>
            </a:extLst>
          </p:cNvPr>
          <p:cNvSpPr txBox="1"/>
          <p:nvPr/>
        </p:nvSpPr>
        <p:spPr>
          <a:xfrm>
            <a:off x="4992208" y="5571255"/>
            <a:ext cx="637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"You can adopt a pet, they will help you feel something."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386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A1D27-5BF3-49AD-9078-827049E3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57983-0D8B-4F9B-A44B-2099DAEF2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60880"/>
            <a:ext cx="10314831" cy="428752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PH" sz="2800" dirty="0"/>
              <a:t>To make a program </a:t>
            </a:r>
          </a:p>
          <a:p>
            <a:pPr lvl="0">
              <a:lnSpc>
                <a:spcPct val="150000"/>
              </a:lnSpc>
            </a:pPr>
            <a:r>
              <a:rPr lang="en-PH" sz="2800" dirty="0"/>
              <a:t>To provide a monthly evaluation of the moods.</a:t>
            </a:r>
          </a:p>
          <a:p>
            <a:pPr lvl="0">
              <a:lnSpc>
                <a:spcPct val="150000"/>
              </a:lnSpc>
            </a:pPr>
            <a:r>
              <a:rPr lang="en-PH" sz="2800" dirty="0"/>
              <a:t>To provide a simple advice for the user.  </a:t>
            </a:r>
          </a:p>
          <a:p>
            <a:pPr lvl="0">
              <a:lnSpc>
                <a:spcPct val="150000"/>
              </a:lnSpc>
            </a:pPr>
            <a:r>
              <a:rPr lang="en-PH" sz="2800" dirty="0"/>
              <a:t>To Ensure the safety and privacy of the user’s data.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4E8EB-EAB3-4752-8C26-2EC658B82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379" y="1207972"/>
            <a:ext cx="1930902" cy="1930902"/>
          </a:xfrm>
          <a:prstGeom prst="snip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2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289C-A75B-4ACD-997C-50B037AA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the Study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97C4-4D53-4AB0-A9E4-ACA22F37C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924174"/>
            <a:ext cx="9872871" cy="31718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 App User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Parents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Doctors and future researchers</a:t>
            </a:r>
            <a:endParaRPr lang="en-PH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E8B1D-384F-4A74-818B-24967A7C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72" y="1288007"/>
            <a:ext cx="2038848" cy="2038848"/>
          </a:xfrm>
          <a:prstGeom prst="snip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DFEBF-9A48-4183-94D5-A203F6027208}"/>
              </a:ext>
            </a:extLst>
          </p:cNvPr>
          <p:cNvSpPr txBox="1"/>
          <p:nvPr/>
        </p:nvSpPr>
        <p:spPr>
          <a:xfrm>
            <a:off x="1143000" y="2143179"/>
            <a:ext cx="963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result of the project                        will benefit the following: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4623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7206-48D3-42EC-8A55-52490B9B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9365" y="576263"/>
            <a:ext cx="10515600" cy="2852737"/>
          </a:xfrm>
        </p:spPr>
        <p:txBody>
          <a:bodyPr/>
          <a:lstStyle/>
          <a:p>
            <a:r>
              <a:rPr lang="en-US" sz="4800" dirty="0">
                <a:latin typeface="Berlin Sans FB" panose="020E0602020502020306" pitchFamily="34" charset="0"/>
              </a:rPr>
              <a:t>Chapter 2</a:t>
            </a:r>
            <a:endParaRPr lang="en-PH" sz="4800" dirty="0">
              <a:latin typeface="Berlin Sans FB" panose="020E0602020502020306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34542-1971-41C8-BC28-05F35A82E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6450" y="3849235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PH" sz="3800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Review of Related </a:t>
            </a:r>
          </a:p>
          <a:p>
            <a:pPr algn="ctr"/>
            <a:r>
              <a:rPr lang="en-PH" sz="3800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Application and Methods</a:t>
            </a:r>
          </a:p>
        </p:txBody>
      </p:sp>
    </p:spTree>
    <p:extLst>
      <p:ext uri="{BB962C8B-B14F-4D97-AF65-F5344CB8AC3E}">
        <p14:creationId xmlns:p14="http://schemas.microsoft.com/office/powerpoint/2010/main" val="245164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CF53-AD64-418C-868B-10CFE482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E708A-80B0-41AA-B516-8F79FF04D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PH" sz="3500" dirty="0">
                <a:latin typeface="Berlin Sans FB" panose="020E0602020502020306" pitchFamily="34" charset="0"/>
                <a:ea typeface="Ebrima" panose="02000000000000000000" pitchFamily="2" charset="0"/>
                <a:cs typeface="Ebrima" panose="02000000000000000000" pitchFamily="2" charset="0"/>
              </a:rPr>
              <a:t>Journals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PH" sz="3500" dirty="0">
                <a:latin typeface="Berlin Sans FB" panose="020E0602020502020306" pitchFamily="34" charset="0"/>
                <a:ea typeface="Ebrima" panose="02000000000000000000" pitchFamily="2" charset="0"/>
                <a:cs typeface="Ebrima" panose="02000000000000000000" pitchFamily="2" charset="0"/>
              </a:rPr>
              <a:t>Diaries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5311BB-4146-456D-B3FA-14BD4BD0ADD4}"/>
              </a:ext>
            </a:extLst>
          </p:cNvPr>
          <p:cNvCxnSpPr/>
          <p:nvPr/>
        </p:nvCxnSpPr>
        <p:spPr>
          <a:xfrm>
            <a:off x="1774371" y="489857"/>
            <a:ext cx="8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230901-EAD7-49C5-89B5-C427215D647C}"/>
              </a:ext>
            </a:extLst>
          </p:cNvPr>
          <p:cNvCxnSpPr/>
          <p:nvPr/>
        </p:nvCxnSpPr>
        <p:spPr>
          <a:xfrm>
            <a:off x="1774371" y="457200"/>
            <a:ext cx="8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9E985A-02F0-4EF9-A2D8-88EDF3C4305D}"/>
              </a:ext>
            </a:extLst>
          </p:cNvPr>
          <p:cNvCxnSpPr/>
          <p:nvPr/>
        </p:nvCxnSpPr>
        <p:spPr>
          <a:xfrm>
            <a:off x="1774371" y="1338943"/>
            <a:ext cx="8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7D1F13-4B62-4C2D-B099-71288D80C58F}"/>
              </a:ext>
            </a:extLst>
          </p:cNvPr>
          <p:cNvCxnSpPr/>
          <p:nvPr/>
        </p:nvCxnSpPr>
        <p:spPr>
          <a:xfrm>
            <a:off x="1774371" y="1382486"/>
            <a:ext cx="8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D46A0CC-6696-47E5-B181-5835EC2EC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26" y="2215243"/>
            <a:ext cx="5810269" cy="3260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26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CF53-AD64-418C-868B-10CFE482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E708A-80B0-41AA-B516-8F79FF04D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5311BB-4146-456D-B3FA-14BD4BD0ADD4}"/>
              </a:ext>
            </a:extLst>
          </p:cNvPr>
          <p:cNvCxnSpPr/>
          <p:nvPr/>
        </p:nvCxnSpPr>
        <p:spPr>
          <a:xfrm>
            <a:off x="1774371" y="489857"/>
            <a:ext cx="8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230901-EAD7-49C5-89B5-C427215D647C}"/>
              </a:ext>
            </a:extLst>
          </p:cNvPr>
          <p:cNvCxnSpPr/>
          <p:nvPr/>
        </p:nvCxnSpPr>
        <p:spPr>
          <a:xfrm>
            <a:off x="1774371" y="457200"/>
            <a:ext cx="8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9E985A-02F0-4EF9-A2D8-88EDF3C4305D}"/>
              </a:ext>
            </a:extLst>
          </p:cNvPr>
          <p:cNvCxnSpPr/>
          <p:nvPr/>
        </p:nvCxnSpPr>
        <p:spPr>
          <a:xfrm>
            <a:off x="1774371" y="1338943"/>
            <a:ext cx="8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7D1F13-4B62-4C2D-B099-71288D80C58F}"/>
              </a:ext>
            </a:extLst>
          </p:cNvPr>
          <p:cNvCxnSpPr/>
          <p:nvPr/>
        </p:nvCxnSpPr>
        <p:spPr>
          <a:xfrm>
            <a:off x="1774371" y="1382486"/>
            <a:ext cx="8001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7DEDE51-E6FD-47F3-8005-90E1840E6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667" l="9924" r="95674">
                        <a14:foregroundMark x1="93893" y1="55833" x2="93893" y2="55833"/>
                        <a14:foregroundMark x1="24936" y1="91667" x2="24936" y2="91667"/>
                        <a14:foregroundMark x1="95674" y1="56667" x2="95674" y2="5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07845"/>
            <a:ext cx="3135252" cy="957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8B69B-015A-4B31-9667-4B59230C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40" r="92818">
                        <a14:foregroundMark x1="25967" y1="50000" x2="25967" y2="50000"/>
                        <a14:foregroundMark x1="11602" y1="54545" x2="22652" y2="54545"/>
                        <a14:foregroundMark x1="9116" y1="60909" x2="33702" y2="53636"/>
                        <a14:foregroundMark x1="92818" y1="55455" x2="92818" y2="554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8971" y="1587073"/>
            <a:ext cx="3135252" cy="952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B130F-F7B3-44FC-B42A-0144ABF166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24" b="89313" l="4847" r="96939">
                        <a14:foregroundMark x1="23469" y1="38931" x2="5357" y2="45802"/>
                        <a14:foregroundMark x1="93112" y1="57252" x2="93112" y2="57252"/>
                        <a14:foregroundMark x1="96939" y1="50382" x2="96939" y2="50382"/>
                        <a14:foregroundMark x1="14541" y1="87786" x2="14541" y2="87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5293" y="1625901"/>
            <a:ext cx="2928507" cy="978659"/>
          </a:xfrm>
          <a:prstGeom prst="rect">
            <a:avLst/>
          </a:prstGeom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ACE139FE-5F6E-433D-9555-4C194726A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35" y="2642284"/>
            <a:ext cx="1450746" cy="145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mood panda">
            <a:extLst>
              <a:ext uri="{FF2B5EF4-FFF2-40B4-BE49-F238E27FC236}">
                <a16:creationId xmlns:a16="http://schemas.microsoft.com/office/drawing/2014/main" id="{896063E7-6167-4ED3-A6AD-DE0245B7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343" y="2744359"/>
            <a:ext cx="2132628" cy="378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daylio">
            <a:extLst>
              <a:ext uri="{FF2B5EF4-FFF2-40B4-BE49-F238E27FC236}">
                <a16:creationId xmlns:a16="http://schemas.microsoft.com/office/drawing/2014/main" id="{0DA50E69-3CAD-4F8A-8C05-54F10C175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56" y="2565174"/>
            <a:ext cx="1627939" cy="162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Related image">
            <a:extLst>
              <a:ext uri="{FF2B5EF4-FFF2-40B4-BE49-F238E27FC236}">
                <a16:creationId xmlns:a16="http://schemas.microsoft.com/office/drawing/2014/main" id="{00C88160-B4C2-4793-A2A4-2C3E4DD26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9" r="33082"/>
          <a:stretch/>
        </p:blipFill>
        <p:spPr bwMode="auto">
          <a:xfrm>
            <a:off x="5856597" y="2707367"/>
            <a:ext cx="2132628" cy="393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Grid diary logo">
            <a:extLst>
              <a:ext uri="{FF2B5EF4-FFF2-40B4-BE49-F238E27FC236}">
                <a16:creationId xmlns:a16="http://schemas.microsoft.com/office/drawing/2014/main" id="{6C07785C-1F18-44F1-83D1-8D61B25F7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293" y="2781963"/>
            <a:ext cx="1364320" cy="136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Image result for grid diary app">
            <a:extLst>
              <a:ext uri="{FF2B5EF4-FFF2-40B4-BE49-F238E27FC236}">
                <a16:creationId xmlns:a16="http://schemas.microsoft.com/office/drawing/2014/main" id="{00CDC420-68EF-470A-9E22-ECD13192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970" y="2781963"/>
            <a:ext cx="2244329" cy="398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30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3446-17BF-4248-B146-043F614E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1" y="2028599"/>
            <a:ext cx="4685393" cy="1400401"/>
          </a:xfrm>
        </p:spPr>
        <p:txBody>
          <a:bodyPr/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Chapter 3</a:t>
            </a:r>
            <a:endParaRPr lang="en-PH" sz="4800" dirty="0">
              <a:latin typeface="Berlin Sans FB" panose="020E0602020502020306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3B622-C92B-4A73-A1A7-659069E12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0171" y="3820886"/>
            <a:ext cx="4184650" cy="1702707"/>
          </a:xfrm>
        </p:spPr>
        <p:txBody>
          <a:bodyPr>
            <a:normAutofit/>
          </a:bodyPr>
          <a:lstStyle/>
          <a:p>
            <a:pPr algn="ctr"/>
            <a:r>
              <a:rPr lang="en-US" sz="3800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Complexity Analysis</a:t>
            </a:r>
            <a:endParaRPr lang="en-PH" sz="3800" dirty="0">
              <a:solidFill>
                <a:schemeClr val="tx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193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B720-2B6F-4E9E-8CE7-51074BDFF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96" y="674703"/>
            <a:ext cx="10537794" cy="5823751"/>
          </a:xfrm>
        </p:spPr>
        <p:txBody>
          <a:bodyPr numCol="2" anchor="ctr">
            <a:noAutofit/>
          </a:bodyPr>
          <a:lstStyle/>
          <a:p>
            <a:pPr>
              <a:lnSpc>
                <a:spcPct val="170000"/>
              </a:lnSpc>
            </a:pPr>
            <a:r>
              <a:rPr lang="en-US" sz="2700" dirty="0"/>
              <a:t>Python 3.7 language</a:t>
            </a:r>
          </a:p>
          <a:p>
            <a:pPr>
              <a:lnSpc>
                <a:spcPct val="170000"/>
              </a:lnSpc>
            </a:pPr>
            <a:r>
              <a:rPr lang="en-US" sz="2700" dirty="0"/>
              <a:t>Anaconda: Spyder</a:t>
            </a:r>
          </a:p>
          <a:p>
            <a:pPr>
              <a:lnSpc>
                <a:spcPct val="170000"/>
              </a:lnSpc>
            </a:pPr>
            <a:r>
              <a:rPr lang="en-US" sz="2700" u="sng" dirty="0"/>
              <a:t>Abstract Data type</a:t>
            </a:r>
          </a:p>
          <a:p>
            <a:pPr lvl="1">
              <a:lnSpc>
                <a:spcPct val="170000"/>
              </a:lnSpc>
            </a:pPr>
            <a:r>
              <a:rPr lang="en-US" sz="2300" dirty="0"/>
              <a:t>Graph</a:t>
            </a:r>
          </a:p>
          <a:p>
            <a:pPr lvl="1">
              <a:lnSpc>
                <a:spcPct val="170000"/>
              </a:lnSpc>
            </a:pPr>
            <a:r>
              <a:rPr lang="en-US" sz="2300" dirty="0"/>
              <a:t>Array</a:t>
            </a:r>
          </a:p>
          <a:p>
            <a:pPr lvl="1">
              <a:lnSpc>
                <a:spcPct val="170000"/>
              </a:lnSpc>
            </a:pPr>
            <a:endParaRPr lang="en-US" sz="2300" dirty="0"/>
          </a:p>
          <a:p>
            <a:pPr lvl="1">
              <a:lnSpc>
                <a:spcPct val="170000"/>
              </a:lnSpc>
            </a:pPr>
            <a:endParaRPr lang="en-US" sz="2300" dirty="0"/>
          </a:p>
          <a:p>
            <a:pPr lvl="1">
              <a:lnSpc>
                <a:spcPct val="170000"/>
              </a:lnSpc>
            </a:pPr>
            <a:endParaRPr lang="en-US" sz="2300" dirty="0"/>
          </a:p>
          <a:p>
            <a:pPr lvl="1">
              <a:lnSpc>
                <a:spcPct val="170000"/>
              </a:lnSpc>
            </a:pPr>
            <a:endParaRPr lang="en-PH" sz="2300" dirty="0"/>
          </a:p>
          <a:p>
            <a:pPr>
              <a:lnSpc>
                <a:spcPct val="170000"/>
              </a:lnSpc>
            </a:pPr>
            <a:r>
              <a:rPr lang="en-US" sz="2700" u="sng" dirty="0"/>
              <a:t>Data structures</a:t>
            </a:r>
          </a:p>
          <a:p>
            <a:pPr lvl="1">
              <a:lnSpc>
                <a:spcPct val="170000"/>
              </a:lnSpc>
            </a:pPr>
            <a:r>
              <a:rPr lang="en-US" sz="2300" dirty="0"/>
              <a:t>Lists</a:t>
            </a:r>
            <a:endParaRPr lang="en-US" sz="2700" dirty="0"/>
          </a:p>
          <a:p>
            <a:pPr marL="274320" lvl="1" indent="0">
              <a:lnSpc>
                <a:spcPct val="170000"/>
              </a:lnSpc>
              <a:buNone/>
            </a:pPr>
            <a:endParaRPr lang="en-US" sz="2700" dirty="0"/>
          </a:p>
          <a:p>
            <a:pPr marL="274320" lvl="1" indent="0">
              <a:lnSpc>
                <a:spcPct val="170000"/>
              </a:lnSpc>
              <a:buNone/>
            </a:pPr>
            <a:endParaRPr lang="en-US" sz="2700" dirty="0"/>
          </a:p>
          <a:p>
            <a:pPr marL="274320" lvl="1" indent="0">
              <a:lnSpc>
                <a:spcPct val="170000"/>
              </a:lnSpc>
              <a:buNone/>
            </a:pPr>
            <a:endParaRPr lang="en-US" sz="2700" dirty="0"/>
          </a:p>
          <a:p>
            <a:pPr marL="0" indent="0">
              <a:lnSpc>
                <a:spcPct val="170000"/>
              </a:lnSpc>
              <a:buNone/>
            </a:pPr>
            <a:endParaRPr lang="en-US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B8FDAD7-1907-4276-B1B2-ABDDFDD85D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0057235"/>
                  </p:ext>
                </p:extLst>
              </p:nvPr>
            </p:nvGraphicFramePr>
            <p:xfrm>
              <a:off x="1943224" y="4492101"/>
              <a:ext cx="3196948" cy="1322772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598474">
                      <a:extLst>
                        <a:ext uri="{9D8B030D-6E8A-4147-A177-3AD203B41FA5}">
                          <a16:colId xmlns:a16="http://schemas.microsoft.com/office/drawing/2014/main" val="325059148"/>
                        </a:ext>
                      </a:extLst>
                    </a:gridCol>
                    <a:gridCol w="1598474">
                      <a:extLst>
                        <a:ext uri="{9D8B030D-6E8A-4147-A177-3AD203B41FA5}">
                          <a16:colId xmlns:a16="http://schemas.microsoft.com/office/drawing/2014/main" val="3273283674"/>
                        </a:ext>
                      </a:extLst>
                    </a:gridCol>
                  </a:tblGrid>
                  <a:tr h="440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Best Case</a:t>
                          </a:r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1" dirty="0"/>
                            <a:t>)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3995012"/>
                      </a:ext>
                    </a:extLst>
                  </a:tr>
                  <a:tr h="440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Average Case</a:t>
                          </a:r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1" dirty="0"/>
                            <a:t>)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6492014"/>
                      </a:ext>
                    </a:extLst>
                  </a:tr>
                  <a:tr h="440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Worst Case</a:t>
                          </a:r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O(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b="1" dirty="0"/>
                            <a:t>)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34597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B8FDAD7-1907-4276-B1B2-ABDDFDD85D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0057235"/>
                  </p:ext>
                </p:extLst>
              </p:nvPr>
            </p:nvGraphicFramePr>
            <p:xfrm>
              <a:off x="1943224" y="4492101"/>
              <a:ext cx="3196948" cy="1322772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598474">
                      <a:extLst>
                        <a:ext uri="{9D8B030D-6E8A-4147-A177-3AD203B41FA5}">
                          <a16:colId xmlns:a16="http://schemas.microsoft.com/office/drawing/2014/main" val="325059148"/>
                        </a:ext>
                      </a:extLst>
                    </a:gridCol>
                    <a:gridCol w="1598474">
                      <a:extLst>
                        <a:ext uri="{9D8B030D-6E8A-4147-A177-3AD203B41FA5}">
                          <a16:colId xmlns:a16="http://schemas.microsoft.com/office/drawing/2014/main" val="3273283674"/>
                        </a:ext>
                      </a:extLst>
                    </a:gridCol>
                  </a:tblGrid>
                  <a:tr h="440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Best Case</a:t>
                          </a:r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849" r="-380" b="-2054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23995012"/>
                      </a:ext>
                    </a:extLst>
                  </a:tr>
                  <a:tr h="440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Average Case</a:t>
                          </a:r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8333" r="-380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6492014"/>
                      </a:ext>
                    </a:extLst>
                  </a:tr>
                  <a:tr h="4409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Worst Case</a:t>
                          </a:r>
                          <a:endParaRPr lang="en-PH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5479" r="-380" b="-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345977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3CA744-BA8E-487A-B288-0E8DD3C0F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1185"/>
              </p:ext>
            </p:extLst>
          </p:nvPr>
        </p:nvGraphicFramePr>
        <p:xfrm>
          <a:off x="7244672" y="2851211"/>
          <a:ext cx="3196948" cy="132277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98474">
                  <a:extLst>
                    <a:ext uri="{9D8B030D-6E8A-4147-A177-3AD203B41FA5}">
                      <a16:colId xmlns:a16="http://schemas.microsoft.com/office/drawing/2014/main" val="325059148"/>
                    </a:ext>
                  </a:extLst>
                </a:gridCol>
                <a:gridCol w="1598474">
                  <a:extLst>
                    <a:ext uri="{9D8B030D-6E8A-4147-A177-3AD203B41FA5}">
                      <a16:colId xmlns:a16="http://schemas.microsoft.com/office/drawing/2014/main" val="3273283674"/>
                    </a:ext>
                  </a:extLst>
                </a:gridCol>
              </a:tblGrid>
              <a:tr h="44092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Best Case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O(1)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995012"/>
                  </a:ext>
                </a:extLst>
              </a:tr>
              <a:tr h="44092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Average Case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O(1)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492014"/>
                  </a:ext>
                </a:extLst>
              </a:tr>
              <a:tr h="44092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Worst Case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O(1)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459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3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3446-17BF-4248-B146-043F614E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5450" y="1774372"/>
            <a:ext cx="3511550" cy="1732189"/>
          </a:xfrm>
        </p:spPr>
        <p:txBody>
          <a:bodyPr/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Chapter 4</a:t>
            </a:r>
            <a:endParaRPr lang="en-PH" sz="4800" dirty="0">
              <a:latin typeface="Berlin Sans FB" panose="020E0602020502020306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3B622-C92B-4A73-A1A7-659069E12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799114"/>
            <a:ext cx="4708979" cy="1484993"/>
          </a:xfrm>
        </p:spPr>
        <p:txBody>
          <a:bodyPr>
            <a:normAutofit/>
          </a:bodyPr>
          <a:lstStyle/>
          <a:p>
            <a:pPr algn="ctr"/>
            <a:r>
              <a:rPr lang="en-US" sz="3800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The Application</a:t>
            </a:r>
            <a:endParaRPr lang="en-PH" sz="3800" dirty="0">
              <a:solidFill>
                <a:schemeClr val="tx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8864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3446-17BF-4248-B146-043F614E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593" y="576263"/>
            <a:ext cx="10515600" cy="2852737"/>
          </a:xfrm>
        </p:spPr>
        <p:txBody>
          <a:bodyPr/>
          <a:lstStyle/>
          <a:p>
            <a:r>
              <a:rPr lang="en-US" sz="4800" dirty="0">
                <a:latin typeface="Berlin Sans FB" panose="020E0602020502020306" pitchFamily="34" charset="0"/>
              </a:rPr>
              <a:t>Chapter 1</a:t>
            </a:r>
            <a:endParaRPr lang="en-PH" sz="4800" dirty="0">
              <a:latin typeface="Berlin Sans FB" panose="020E0602020502020306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3B622-C92B-4A73-A1A7-659069E12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2536" y="3816578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PH" sz="3800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736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C6A0A-A82A-43AA-8B9D-C4FAB4821D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E72AF-52CB-4965-8FA8-D9048568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the program works…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6572D0-C373-4E7B-8C22-683C6357E4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3219" y="2476622"/>
            <a:ext cx="5616393" cy="235283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5531D-B781-4D09-86A3-C75D7A39B75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31" y="2476622"/>
            <a:ext cx="5247018" cy="2352830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7FC838-401F-404E-8F83-1DEB1F8CEA39}"/>
              </a:ext>
            </a:extLst>
          </p:cNvPr>
          <p:cNvSpPr txBox="1"/>
          <p:nvPr/>
        </p:nvSpPr>
        <p:spPr>
          <a:xfrm>
            <a:off x="6591300" y="4900473"/>
            <a:ext cx="44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2. Daily mood 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D3044-4979-4435-B878-6D842FBAAF8A}"/>
              </a:ext>
            </a:extLst>
          </p:cNvPr>
          <p:cNvSpPr txBox="1"/>
          <p:nvPr/>
        </p:nvSpPr>
        <p:spPr>
          <a:xfrm>
            <a:off x="940875" y="4900473"/>
            <a:ext cx="44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Initial screen</a:t>
            </a:r>
          </a:p>
        </p:txBody>
      </p:sp>
    </p:spTree>
    <p:extLst>
      <p:ext uri="{BB962C8B-B14F-4D97-AF65-F5344CB8AC3E}">
        <p14:creationId xmlns:p14="http://schemas.microsoft.com/office/powerpoint/2010/main" val="395747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C6A0A-A82A-43AA-8B9D-C4FAB4821D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E72AF-52CB-4965-8FA8-D9048568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the program works…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28D8F3-5AFC-497C-B57B-136CFD17AB5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9" y="1896723"/>
            <a:ext cx="4648940" cy="41312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51217-E3E5-4539-A4DF-D0A596B27DA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3341" y="1896724"/>
            <a:ext cx="5500459" cy="4131214"/>
          </a:xfrm>
          <a:prstGeom prst="rect">
            <a:avLst/>
          </a:prstGeom>
          <a:ln w="31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B23380-A586-4AB7-8255-2DE33D202FF8}"/>
              </a:ext>
            </a:extLst>
          </p:cNvPr>
          <p:cNvSpPr txBox="1"/>
          <p:nvPr/>
        </p:nvSpPr>
        <p:spPr>
          <a:xfrm>
            <a:off x="880369" y="6027938"/>
            <a:ext cx="44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Display of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8EB82-AFEB-4808-B789-265FAF62EC15}"/>
              </a:ext>
            </a:extLst>
          </p:cNvPr>
          <p:cNvSpPr txBox="1"/>
          <p:nvPr/>
        </p:nvSpPr>
        <p:spPr>
          <a:xfrm>
            <a:off x="6593149" y="6027938"/>
            <a:ext cx="44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4. Display of monthly report</a:t>
            </a:r>
          </a:p>
        </p:txBody>
      </p:sp>
    </p:spTree>
    <p:extLst>
      <p:ext uri="{BB962C8B-B14F-4D97-AF65-F5344CB8AC3E}">
        <p14:creationId xmlns:p14="http://schemas.microsoft.com/office/powerpoint/2010/main" val="34673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C6A0A-A82A-43AA-8B9D-C4FAB4821D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E72AF-52CB-4965-8FA8-D9048568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the program works…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E5E48-6A7A-46C4-82B6-13115F7DF76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533" y="1690688"/>
            <a:ext cx="5276354" cy="43567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FE8F3-29A1-4215-90B4-204225B261FB}"/>
              </a:ext>
            </a:extLst>
          </p:cNvPr>
          <p:cNvSpPr txBox="1"/>
          <p:nvPr/>
        </p:nvSpPr>
        <p:spPr>
          <a:xfrm>
            <a:off x="2401172" y="5968680"/>
            <a:ext cx="66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5. Display of year-end evaluation and end of program</a:t>
            </a:r>
          </a:p>
        </p:txBody>
      </p:sp>
    </p:spTree>
    <p:extLst>
      <p:ext uri="{BB962C8B-B14F-4D97-AF65-F5344CB8AC3E}">
        <p14:creationId xmlns:p14="http://schemas.microsoft.com/office/powerpoint/2010/main" val="96393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33446-17BF-4248-B146-043F614E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079" y="1326696"/>
            <a:ext cx="3946979" cy="2102304"/>
          </a:xfrm>
        </p:spPr>
        <p:txBody>
          <a:bodyPr/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Chapter 5</a:t>
            </a:r>
            <a:endParaRPr lang="en-PH" sz="4800" dirty="0">
              <a:latin typeface="Berlin Sans FB" panose="020E0602020502020306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3B622-C92B-4A73-A1A7-659069E12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768" y="3838349"/>
            <a:ext cx="10515600" cy="1500187"/>
          </a:xfrm>
        </p:spPr>
        <p:txBody>
          <a:bodyPr>
            <a:noAutofit/>
          </a:bodyPr>
          <a:lstStyle/>
          <a:p>
            <a:pPr algn="ctr"/>
            <a:r>
              <a:rPr lang="en-US" sz="3800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Conclusion and </a:t>
            </a:r>
          </a:p>
          <a:p>
            <a:pPr algn="ctr"/>
            <a:r>
              <a:rPr lang="en-US" sz="3800" dirty="0">
                <a:solidFill>
                  <a:schemeClr val="tx1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Recommendations</a:t>
            </a:r>
            <a:endParaRPr lang="en-PH" sz="3800" dirty="0">
              <a:solidFill>
                <a:schemeClr val="tx1"/>
              </a:solidFill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5429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55F8-15C3-4506-9265-E7A40A85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FC84-8235-43A8-B7A5-CC2B67B87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PH" sz="2500" b="1" dirty="0" err="1"/>
              <a:t>MoodLy</a:t>
            </a:r>
            <a:r>
              <a:rPr lang="en-PH" sz="2500" b="1" dirty="0"/>
              <a:t>: Daily Mood Tracker</a:t>
            </a:r>
          </a:p>
          <a:p>
            <a:pPr lvl="1">
              <a:lnSpc>
                <a:spcPct val="150000"/>
              </a:lnSpc>
            </a:pPr>
            <a:r>
              <a:rPr lang="en-PH" sz="2500" dirty="0"/>
              <a:t>Minimizes time spent in reflective activity </a:t>
            </a:r>
          </a:p>
          <a:p>
            <a:pPr lvl="1">
              <a:lnSpc>
                <a:spcPct val="150000"/>
              </a:lnSpc>
            </a:pPr>
            <a:r>
              <a:rPr lang="en-PH" sz="2500" dirty="0"/>
              <a:t>Ensures that reflective activity was done consistently</a:t>
            </a:r>
          </a:p>
          <a:p>
            <a:pPr lvl="1">
              <a:lnSpc>
                <a:spcPct val="150000"/>
              </a:lnSpc>
            </a:pPr>
            <a:r>
              <a:rPr lang="en-PH" sz="2500" dirty="0"/>
              <a:t>Secures safety of the information</a:t>
            </a:r>
          </a:p>
          <a:p>
            <a:pPr lvl="1">
              <a:lnSpc>
                <a:spcPct val="150000"/>
              </a:lnSpc>
            </a:pPr>
            <a:r>
              <a:rPr lang="en-PH" sz="2500" dirty="0"/>
              <a:t>Encourages people to have a habit of checking their mental state</a:t>
            </a:r>
          </a:p>
          <a:p>
            <a:pPr lvl="1">
              <a:lnSpc>
                <a:spcPct val="150000"/>
              </a:lnSpc>
            </a:pPr>
            <a:r>
              <a:rPr lang="en-PH" sz="2500" dirty="0"/>
              <a:t>Aims to bring back the traditional self-reflective activities</a:t>
            </a:r>
          </a:p>
          <a:p>
            <a:pPr lvl="1">
              <a:lnSpc>
                <a:spcPct val="150000"/>
              </a:lnSpc>
            </a:pPr>
            <a:r>
              <a:rPr lang="en-PH" sz="2500" dirty="0"/>
              <a:t>Answers the SDG: Good health and well-being</a:t>
            </a:r>
          </a:p>
          <a:p>
            <a:pPr lvl="1"/>
            <a:endParaRPr lang="en-PH" dirty="0"/>
          </a:p>
          <a:p>
            <a:pPr lvl="1"/>
            <a:endParaRPr lang="en-PH" dirty="0"/>
          </a:p>
          <a:p>
            <a:pPr lvl="1"/>
            <a:endParaRPr lang="en-PH" dirty="0"/>
          </a:p>
          <a:p>
            <a:pPr lvl="1"/>
            <a:endParaRPr lang="en-PH" dirty="0"/>
          </a:p>
          <a:p>
            <a:pPr lvl="1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600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EF26-325C-4B7D-9E4C-33849966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DA5C-CE50-4226-A3C1-ED769FDFF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en-PH" sz="2800" dirty="0"/>
              <a:t>Should have Graphic User Interface</a:t>
            </a:r>
          </a:p>
          <a:p>
            <a:pPr lvl="0">
              <a:lnSpc>
                <a:spcPct val="200000"/>
              </a:lnSpc>
            </a:pPr>
            <a:r>
              <a:rPr lang="en-PH" sz="2800" dirty="0"/>
              <a:t>Should automatically run as the date changes.  </a:t>
            </a:r>
          </a:p>
          <a:p>
            <a:pPr lvl="0">
              <a:lnSpc>
                <a:spcPct val="200000"/>
              </a:lnSpc>
            </a:pPr>
            <a:r>
              <a:rPr lang="en-PH" sz="2800" dirty="0"/>
              <a:t>Should prompt the user in a certain time of the day. </a:t>
            </a:r>
          </a:p>
        </p:txBody>
      </p:sp>
    </p:spTree>
    <p:extLst>
      <p:ext uri="{BB962C8B-B14F-4D97-AF65-F5344CB8AC3E}">
        <p14:creationId xmlns:p14="http://schemas.microsoft.com/office/powerpoint/2010/main" val="114360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EF26-325C-4B7D-9E4C-33849966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</a:t>
            </a:r>
            <a:r>
              <a:rPr lang="en-US"/>
              <a:t>(continuation)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DA5C-CE50-4226-A3C1-ED769FDFF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PH" sz="2500" dirty="0"/>
              <a:t>Should contain advices that was approved by the psychologists or mental therapists.    </a:t>
            </a:r>
          </a:p>
          <a:p>
            <a:pPr lvl="0">
              <a:lnSpc>
                <a:spcPct val="150000"/>
              </a:lnSpc>
            </a:pPr>
            <a:r>
              <a:rPr lang="en-PH" sz="2500" dirty="0"/>
              <a:t>Should have critical observation of the moods approved by the psychologists and statisticians. </a:t>
            </a:r>
          </a:p>
          <a:p>
            <a:pPr lvl="0">
              <a:lnSpc>
                <a:spcPct val="150000"/>
              </a:lnSpc>
            </a:pPr>
            <a:r>
              <a:rPr lang="en-PH" sz="2500" dirty="0"/>
              <a:t>Should have statistics that can be a basis of the features of the program or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88422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5DC52-653F-4E71-9E90-A8A293A8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C000F-30A2-46DA-8DB0-2756A3431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en-US" dirty="0"/>
              <a:t>DAYLIO features. (n.d.). Retrieved from DAYLIO: https://daylio.webflow.io/</a:t>
            </a:r>
          </a:p>
          <a:p>
            <a:pPr marL="45720" indent="0">
              <a:buNone/>
            </a:pPr>
            <a:r>
              <a:rPr lang="en-US" dirty="0"/>
              <a:t>Freedman, J. (2017, May 15). Emotions, Feelings and Moods. Retrieved from </a:t>
            </a:r>
            <a:r>
              <a:rPr lang="en-US" dirty="0" err="1"/>
              <a:t>sixseconds</a:t>
            </a:r>
            <a:r>
              <a:rPr lang="en-US" dirty="0"/>
              <a:t>: https://www.6seconds.org/2017/05/15/emotion-feeling-mood/</a:t>
            </a:r>
          </a:p>
          <a:p>
            <a:pPr marL="45720" indent="0">
              <a:buNone/>
            </a:pPr>
            <a:r>
              <a:rPr lang="en-US" dirty="0"/>
              <a:t>Grid Diary Classic. (2019). Retrieved from App store: https://itunes.apple.com/au/app/grid-diary-personal-gratitude/id597077261?mt=8</a:t>
            </a:r>
          </a:p>
          <a:p>
            <a:pPr marL="45720" indent="0">
              <a:buNone/>
            </a:pPr>
            <a:r>
              <a:rPr lang="en-US" dirty="0"/>
              <a:t>Guzman, S. s. (2018, August 27). Mental health of Filipinos today. Retrieved from </a:t>
            </a:r>
            <a:r>
              <a:rPr lang="en-US" dirty="0" err="1"/>
              <a:t>PhilStar</a:t>
            </a:r>
            <a:r>
              <a:rPr lang="en-US" dirty="0"/>
              <a:t> Global: https://www.philstar.com/opinion/2018/08/27/1846128/mental-health-filipinos-today</a:t>
            </a:r>
          </a:p>
          <a:p>
            <a:pPr marL="45720" indent="0">
              <a:buNone/>
            </a:pPr>
            <a:r>
              <a:rPr lang="en-US" dirty="0"/>
              <a:t>Health Encyclopedia. (2019). Retrieved from University of Rochester Medical Center: https://www.urmc.rochester.edu/encyclopedia/content.aspx?ContentID=4552&amp;ContentTypeID=1</a:t>
            </a:r>
          </a:p>
          <a:p>
            <a:pPr marL="45720" indent="0">
              <a:buNone/>
            </a:pPr>
            <a:r>
              <a:rPr lang="en-US" dirty="0"/>
              <a:t>Monitoring your Mood. (2017, December). Retrieved from Better Health Channel: https://www.betterhealth.vic.gov.au/health/HealthyLiving/monitoring-your-mood#</a:t>
            </a:r>
          </a:p>
          <a:p>
            <a:pPr marL="45720" indent="0">
              <a:buNone/>
            </a:pPr>
            <a:r>
              <a:rPr lang="en-US" dirty="0" err="1"/>
              <a:t>MoodPanda</a:t>
            </a:r>
            <a:r>
              <a:rPr lang="en-US" dirty="0"/>
              <a:t>. (2019). Retrieved from Mood panda Help: http://www.moodpanda.com/help.aspx</a:t>
            </a:r>
          </a:p>
          <a:p>
            <a:pPr marL="45720" indent="0">
              <a:buNone/>
            </a:pPr>
            <a:r>
              <a:rPr lang="en-US" dirty="0"/>
              <a:t>Powers, J. (2018, June 15). What is a Mood Tracker and Why You Need One in Your Life? Retrieved from ENITTY: https://www.entitymag.com/mood-tracker/</a:t>
            </a:r>
          </a:p>
          <a:p>
            <a:endParaRPr lang="en-US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2182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BF5C8-05A8-441B-AF5B-AE29D0D3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the Problem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F8E7-7E63-44E0-9B5D-7F2FDECC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Lack of knowledge and awareness</a:t>
            </a:r>
          </a:p>
          <a:p>
            <a:pPr marL="4572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152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3101-66EE-4996-9861-68A42674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about disabilities…</a:t>
            </a:r>
            <a:endParaRPr lang="en-PH" dirty="0"/>
          </a:p>
        </p:txBody>
      </p:sp>
      <p:pic>
        <p:nvPicPr>
          <p:cNvPr id="1026" name="Picture 2" descr="Image result for disable icon">
            <a:extLst>
              <a:ext uri="{FF2B5EF4-FFF2-40B4-BE49-F238E27FC236}">
                <a16:creationId xmlns:a16="http://schemas.microsoft.com/office/drawing/2014/main" id="{61CBAEB0-21F3-4FAD-89D0-949A01E3D1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19" b="90000" l="6700" r="94800">
                        <a14:foregroundMark x1="32700" y1="46574" x2="32700" y2="46574"/>
                        <a14:foregroundMark x1="42100" y1="19259" x2="42100" y2="19259"/>
                        <a14:foregroundMark x1="32400" y1="6574" x2="51200" y2="6852"/>
                        <a14:foregroundMark x1="51200" y1="6852" x2="69100" y2="6574"/>
                        <a14:foregroundMark x1="69100" y1="6574" x2="72500" y2="6574"/>
                        <a14:foregroundMark x1="80300" y1="6852" x2="91900" y2="8889"/>
                        <a14:foregroundMark x1="91900" y1="8889" x2="91900" y2="35185"/>
                        <a14:foregroundMark x1="18300" y1="7407" x2="7500" y2="14167"/>
                        <a14:foregroundMark x1="7500" y1="14167" x2="4700" y2="25741"/>
                        <a14:foregroundMark x1="4700" y1="25741" x2="7300" y2="72963"/>
                        <a14:foregroundMark x1="7300" y1="72963" x2="11900" y2="83426"/>
                        <a14:foregroundMark x1="11900" y1="83426" x2="22900" y2="88796"/>
                        <a14:foregroundMark x1="22900" y1="88796" x2="51200" y2="87037"/>
                        <a14:foregroundMark x1="51200" y1="87037" x2="64900" y2="87500"/>
                        <a14:foregroundMark x1="64900" y1="87500" x2="81800" y2="85370"/>
                        <a14:foregroundMark x1="81800" y1="85370" x2="83610" y2="83366"/>
                        <a14:foregroundMark x1="90419" y1="74222" x2="94600" y2="53519"/>
                        <a14:foregroundMark x1="94600" y1="53519" x2="93700" y2="34722"/>
                        <a14:foregroundMark x1="31100" y1="6019" x2="18500" y2="6389"/>
                        <a14:foregroundMark x1="18500" y1="6389" x2="10600" y2="9630"/>
                        <a14:foregroundMark x1="6700" y1="19259" x2="8000" y2="43148"/>
                        <a14:foregroundMark x1="90857" y1="80648" x2="85300" y2="86389"/>
                        <a14:foregroundMark x1="94800" y1="76574" x2="90857" y2="80648"/>
                        <a14:foregroundMark x1="43900" y1="34167" x2="46100" y2="41852"/>
                        <a14:backgroundMark x1="24700" y1="89259" x2="24700" y2="89259"/>
                        <a14:backgroundMark x1="23900" y1="88981" x2="23900" y2="88981"/>
                        <a14:backgroundMark x1="22100" y1="37222" x2="21200" y2="61296"/>
                        <a14:backgroundMark x1="88600" y1="80648" x2="88600" y2="80648"/>
                        <a14:backgroundMark x1="87800" y1="80093" x2="87800" y2="75556"/>
                        <a14:backgroundMark x1="87500" y1="76944" x2="85100" y2="82315"/>
                        <a14:backgroundMark x1="89500" y1="74537" x2="90200" y2="76204"/>
                        <a14:backgroundMark x1="86900" y1="79630" x2="83300" y2="83148"/>
                        <a14:backgroundMark x1="89700" y1="74722" x2="89700" y2="77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63" y="1825626"/>
            <a:ext cx="40290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oys icon restroom">
            <a:extLst>
              <a:ext uri="{FF2B5EF4-FFF2-40B4-BE49-F238E27FC236}">
                <a16:creationId xmlns:a16="http://schemas.microsoft.com/office/drawing/2014/main" id="{3B452E03-DC1B-4149-A82C-0272751CC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50" y="1908700"/>
            <a:ext cx="1850994" cy="370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93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8F3C1B-6E73-45D8-8873-30A11022191B}"/>
              </a:ext>
            </a:extLst>
          </p:cNvPr>
          <p:cNvCxnSpPr/>
          <p:nvPr/>
        </p:nvCxnSpPr>
        <p:spPr>
          <a:xfrm>
            <a:off x="3923931" y="1489241"/>
            <a:ext cx="0" cy="363096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6E9D1A-782A-4EF5-B601-FCB58E5FB641}"/>
              </a:ext>
            </a:extLst>
          </p:cNvPr>
          <p:cNvCxnSpPr/>
          <p:nvPr/>
        </p:nvCxnSpPr>
        <p:spPr>
          <a:xfrm>
            <a:off x="8275468" y="1489241"/>
            <a:ext cx="0" cy="363096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755EB-D5CE-40B6-AA99-98EB8D9CB41C}"/>
              </a:ext>
            </a:extLst>
          </p:cNvPr>
          <p:cNvCxnSpPr>
            <a:cxnSpLocks/>
          </p:cNvCxnSpPr>
          <p:nvPr/>
        </p:nvCxnSpPr>
        <p:spPr>
          <a:xfrm flipH="1">
            <a:off x="1038689" y="2615225"/>
            <a:ext cx="26899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D758ED-AFCD-462F-8FF9-83D5BF3E3C00}"/>
              </a:ext>
            </a:extLst>
          </p:cNvPr>
          <p:cNvCxnSpPr>
            <a:cxnSpLocks/>
          </p:cNvCxnSpPr>
          <p:nvPr/>
        </p:nvCxnSpPr>
        <p:spPr>
          <a:xfrm flipH="1">
            <a:off x="1038689" y="4028254"/>
            <a:ext cx="26899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284C89-D7AA-468F-88C8-1DF84B530BFC}"/>
              </a:ext>
            </a:extLst>
          </p:cNvPr>
          <p:cNvCxnSpPr>
            <a:cxnSpLocks/>
          </p:cNvCxnSpPr>
          <p:nvPr/>
        </p:nvCxnSpPr>
        <p:spPr>
          <a:xfrm flipH="1">
            <a:off x="8368104" y="3119597"/>
            <a:ext cx="32350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man icon white">
            <a:extLst>
              <a:ext uri="{FF2B5EF4-FFF2-40B4-BE49-F238E27FC236}">
                <a16:creationId xmlns:a16="http://schemas.microsoft.com/office/drawing/2014/main" id="{8AEBBEDA-8C43-440C-A7A2-2989D6D4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87" y="1600777"/>
            <a:ext cx="543357" cy="13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man icon white">
            <a:extLst>
              <a:ext uri="{FF2B5EF4-FFF2-40B4-BE49-F238E27FC236}">
                <a16:creationId xmlns:a16="http://schemas.microsoft.com/office/drawing/2014/main" id="{F2ACF7ED-E430-4DEB-896F-8300E37DB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802" y="3361278"/>
            <a:ext cx="543357" cy="13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man icon white">
            <a:extLst>
              <a:ext uri="{FF2B5EF4-FFF2-40B4-BE49-F238E27FC236}">
                <a16:creationId xmlns:a16="http://schemas.microsoft.com/office/drawing/2014/main" id="{1DBF7E40-E0CA-487A-BB86-52E24BB25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321" y="1611872"/>
            <a:ext cx="543357" cy="13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man icon white">
            <a:extLst>
              <a:ext uri="{FF2B5EF4-FFF2-40B4-BE49-F238E27FC236}">
                <a16:creationId xmlns:a16="http://schemas.microsoft.com/office/drawing/2014/main" id="{76090984-F715-42D0-AFB1-82DA15EBF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44" y="3339088"/>
            <a:ext cx="543357" cy="13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man icon white">
            <a:extLst>
              <a:ext uri="{FF2B5EF4-FFF2-40B4-BE49-F238E27FC236}">
                <a16:creationId xmlns:a16="http://schemas.microsoft.com/office/drawing/2014/main" id="{1347A390-D77E-432F-BC5F-5D820909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99" y="1629628"/>
            <a:ext cx="543357" cy="13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elated image">
            <a:extLst>
              <a:ext uri="{FF2B5EF4-FFF2-40B4-BE49-F238E27FC236}">
                <a16:creationId xmlns:a16="http://schemas.microsoft.com/office/drawing/2014/main" id="{E3BF545B-E7FE-4A6D-96F1-BC0D0D7EE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962" y="1629628"/>
            <a:ext cx="700574" cy="13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elated image">
            <a:extLst>
              <a:ext uri="{FF2B5EF4-FFF2-40B4-BE49-F238E27FC236}">
                <a16:creationId xmlns:a16="http://schemas.microsoft.com/office/drawing/2014/main" id="{CFB36123-D327-4505-AC46-8B8BA96C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118" y="3331183"/>
            <a:ext cx="700574" cy="13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Related image">
            <a:extLst>
              <a:ext uri="{FF2B5EF4-FFF2-40B4-BE49-F238E27FC236}">
                <a16:creationId xmlns:a16="http://schemas.microsoft.com/office/drawing/2014/main" id="{D999CE19-9342-417C-ADD0-59CE8621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815" y="3339088"/>
            <a:ext cx="700574" cy="13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lated image">
            <a:extLst>
              <a:ext uri="{FF2B5EF4-FFF2-40B4-BE49-F238E27FC236}">
                <a16:creationId xmlns:a16="http://schemas.microsoft.com/office/drawing/2014/main" id="{E560660D-D971-488A-BEE0-5D93D571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11" y="1596824"/>
            <a:ext cx="700574" cy="13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man icon white">
            <a:extLst>
              <a:ext uri="{FF2B5EF4-FFF2-40B4-BE49-F238E27FC236}">
                <a16:creationId xmlns:a16="http://schemas.microsoft.com/office/drawing/2014/main" id="{68B787F9-58F8-4F83-8DD0-FFF848D99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50" y="3329448"/>
            <a:ext cx="543357" cy="139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809F28-C7F3-49D1-8650-67F9FCEFBFB9}"/>
              </a:ext>
            </a:extLst>
          </p:cNvPr>
          <p:cNvSpPr txBox="1"/>
          <p:nvPr/>
        </p:nvSpPr>
        <p:spPr>
          <a:xfrm>
            <a:off x="1093833" y="4026518"/>
            <a:ext cx="266450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/>
              <a:t>International Association for Suicide Prevention</a:t>
            </a:r>
            <a:endParaRPr lang="en-PH" sz="2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7DDE45-1570-4ED9-BEC9-BEE3B292719C}"/>
              </a:ext>
            </a:extLst>
          </p:cNvPr>
          <p:cNvSpPr txBox="1"/>
          <p:nvPr/>
        </p:nvSpPr>
        <p:spPr>
          <a:xfrm>
            <a:off x="8299896" y="1914128"/>
            <a:ext cx="3067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Bernard MT Condensed" panose="02050806060905020404" pitchFamily="18" charset="0"/>
              </a:rPr>
              <a:t>1.5M</a:t>
            </a:r>
            <a:endParaRPr lang="en-PH" sz="8000" b="1" dirty="0">
              <a:latin typeface="Bernard MT Condensed" panose="020508060609050204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880C51-818E-499F-A8C1-DAED3875511E}"/>
              </a:ext>
            </a:extLst>
          </p:cNvPr>
          <p:cNvSpPr txBox="1"/>
          <p:nvPr/>
        </p:nvSpPr>
        <p:spPr>
          <a:xfrm>
            <a:off x="2465885" y="3361278"/>
            <a:ext cx="125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nard MT Condensed" panose="02050806060905020404" pitchFamily="18" charset="0"/>
              </a:rPr>
              <a:t>Per year</a:t>
            </a:r>
            <a:endParaRPr lang="en-PH" sz="2400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B7790A-39D6-45ED-909F-56567C7CE51F}"/>
              </a:ext>
            </a:extLst>
          </p:cNvPr>
          <p:cNvSpPr txBox="1"/>
          <p:nvPr/>
        </p:nvSpPr>
        <p:spPr>
          <a:xfrm>
            <a:off x="8503878" y="3119597"/>
            <a:ext cx="3067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2020</a:t>
            </a:r>
            <a:endParaRPr lang="en-PH" sz="80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82FE2F-019A-4515-B144-18849E2DEAB0}"/>
              </a:ext>
            </a:extLst>
          </p:cNvPr>
          <p:cNvSpPr txBox="1"/>
          <p:nvPr/>
        </p:nvSpPr>
        <p:spPr>
          <a:xfrm>
            <a:off x="10672553" y="2572529"/>
            <a:ext cx="1255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ernard MT Condensed" panose="02050806060905020404" pitchFamily="18" charset="0"/>
              </a:rPr>
              <a:t>Per year</a:t>
            </a:r>
            <a:endParaRPr lang="en-PH" sz="2400" dirty="0">
              <a:latin typeface="Bernard MT Condensed" panose="02050806060905020404" pitchFamily="18" charset="0"/>
            </a:endParaRPr>
          </a:p>
        </p:txBody>
      </p:sp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89A2FB9E-CDE0-48B3-A011-3392FF036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477" y="1452791"/>
            <a:ext cx="3025061" cy="17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1A09EDE-0AFD-4FEE-8609-4073DA0A3CAB}"/>
              </a:ext>
            </a:extLst>
          </p:cNvPr>
          <p:cNvSpPr txBox="1"/>
          <p:nvPr/>
        </p:nvSpPr>
        <p:spPr>
          <a:xfrm>
            <a:off x="425193" y="2712719"/>
            <a:ext cx="3067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Bernard MT Condensed" panose="02050806060905020404" pitchFamily="18" charset="0"/>
              </a:rPr>
              <a:t>1M</a:t>
            </a:r>
            <a:endParaRPr lang="en-PH" sz="8000" b="1" dirty="0">
              <a:solidFill>
                <a:schemeClr val="bg1"/>
              </a:solidFill>
              <a:latin typeface="Bernard MT Condensed" panose="02050806060905020404" pitchFamily="18" charset="0"/>
            </a:endParaRPr>
          </a:p>
        </p:txBody>
      </p:sp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128B505B-8AFB-4E49-A617-CE90680FE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02" t="32103" r="31417" b="31034"/>
          <a:stretch/>
        </p:blipFill>
        <p:spPr bwMode="auto">
          <a:xfrm>
            <a:off x="1226783" y="1257669"/>
            <a:ext cx="2409893" cy="137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TextBox 2048">
            <a:extLst>
              <a:ext uri="{FF2B5EF4-FFF2-40B4-BE49-F238E27FC236}">
                <a16:creationId xmlns:a16="http://schemas.microsoft.com/office/drawing/2014/main" id="{8A8313C6-68E2-418E-A1CB-5A567617A190}"/>
              </a:ext>
            </a:extLst>
          </p:cNvPr>
          <p:cNvSpPr txBox="1"/>
          <p:nvPr/>
        </p:nvSpPr>
        <p:spPr>
          <a:xfrm>
            <a:off x="3968306" y="2745163"/>
            <a:ext cx="441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gradFill flip="none" rotWithShape="1">
                  <a:gsLst>
                    <a:gs pos="0">
                      <a:schemeClr val="bg2">
                        <a:lumMod val="2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lumMod val="2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lumMod val="25000"/>
                        <a:tint val="23500"/>
                        <a:satMod val="16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Bernard MT Condensed" panose="02050806060905020404" pitchFamily="18" charset="0"/>
              </a:rPr>
              <a:t>Suicide Cases</a:t>
            </a:r>
            <a:endParaRPr lang="en-PH" sz="40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gradFill flip="none" rotWithShape="1">
                <a:gsLst>
                  <a:gs pos="0">
                    <a:schemeClr val="bg2">
                      <a:lumMod val="25000"/>
                      <a:tint val="66000"/>
                      <a:satMod val="160000"/>
                    </a:schemeClr>
                  </a:gs>
                  <a:gs pos="50000">
                    <a:schemeClr val="bg2">
                      <a:lumMod val="25000"/>
                      <a:tint val="44500"/>
                      <a:satMod val="160000"/>
                    </a:schemeClr>
                  </a:gs>
                  <a:gs pos="100000">
                    <a:schemeClr val="bg2">
                      <a:lumMod val="25000"/>
                      <a:tint val="23500"/>
                      <a:satMod val="160000"/>
                    </a:schemeClr>
                  </a:gs>
                </a:gsLst>
                <a:lin ang="18900000" scaled="1"/>
                <a:tileRect/>
              </a:gra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0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31" grpId="0"/>
      <p:bldP spid="32" grpId="0"/>
      <p:bldP spid="35" grpId="0"/>
      <p:bldP spid="20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BF5C8-05A8-441B-AF5B-AE29D0D3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the Problem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F8E7-7E63-44E0-9B5D-7F2FDECC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Lack of knowledge and awareness</a:t>
            </a:r>
          </a:p>
          <a:p>
            <a:pPr marL="45720" indent="0">
              <a:buNone/>
            </a:pPr>
            <a:endParaRPr lang="en-US" sz="2800" dirty="0"/>
          </a:p>
          <a:p>
            <a:r>
              <a:rPr lang="en-US" sz="2800" dirty="0"/>
              <a:t>Inefficiency and risk</a:t>
            </a:r>
          </a:p>
          <a:p>
            <a:endParaRPr lang="en-US" sz="2800" dirty="0"/>
          </a:p>
          <a:p>
            <a:r>
              <a:rPr lang="en-US" sz="2800" dirty="0"/>
              <a:t>Lack of time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71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4D1891-CB16-46BC-A321-70B8EADF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59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B17AD-EA1A-4C06-824E-915CEB9E3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28" y="2078431"/>
            <a:ext cx="3775799" cy="3855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52CBA-1A95-4CBD-A93C-8EB8A8D28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654" y="2078431"/>
            <a:ext cx="3760692" cy="3855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321BF-6C22-402E-BA04-7166DE7A8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691" y="2078431"/>
            <a:ext cx="3724281" cy="38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BF5C8-05A8-441B-AF5B-AE29D0D3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 of the Problem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F8E7-7E63-44E0-9B5D-7F2FDECC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Lack of knowledge and awareness</a:t>
            </a:r>
          </a:p>
          <a:p>
            <a:pPr marL="45720" indent="0">
              <a:buNone/>
            </a:pPr>
            <a:endParaRPr lang="en-US" sz="2800" dirty="0"/>
          </a:p>
          <a:p>
            <a:r>
              <a:rPr lang="en-US" sz="2800" dirty="0"/>
              <a:t>Inefficiency and risk</a:t>
            </a:r>
          </a:p>
          <a:p>
            <a:endParaRPr lang="en-US" sz="2800" dirty="0"/>
          </a:p>
          <a:p>
            <a:r>
              <a:rPr lang="en-US" sz="2800" dirty="0"/>
              <a:t>Lack of time</a:t>
            </a:r>
          </a:p>
          <a:p>
            <a:endParaRPr lang="en-US" sz="2800" dirty="0"/>
          </a:p>
          <a:p>
            <a:r>
              <a:rPr lang="en-US" sz="2800" dirty="0"/>
              <a:t>Good health and well-being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238799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EE5B2F-53A8-46D0-B7FF-3D2A35990333}"/>
              </a:ext>
            </a:extLst>
          </p:cNvPr>
          <p:cNvSpPr/>
          <p:nvPr/>
        </p:nvSpPr>
        <p:spPr>
          <a:xfrm>
            <a:off x="1953087" y="435006"/>
            <a:ext cx="8566952" cy="11984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2E82AD8-55DF-47D2-A89F-21E6A9A76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25" y="-218370"/>
            <a:ext cx="9273227" cy="71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847F79-9579-4A17-B124-F3F8A40E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785" y="1783672"/>
            <a:ext cx="1288002" cy="128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4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</TotalTime>
  <Words>742</Words>
  <Application>Microsoft Office PowerPoint</Application>
  <PresentationFormat>Widescreen</PresentationFormat>
  <Paragraphs>127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Berlin Sans FB</vt:lpstr>
      <vt:lpstr>Bernard MT Condensed</vt:lpstr>
      <vt:lpstr>Calibri</vt:lpstr>
      <vt:lpstr>Calibri Light</vt:lpstr>
      <vt:lpstr>Cambria Math</vt:lpstr>
      <vt:lpstr>Dubai Light</vt:lpstr>
      <vt:lpstr>Times New Roman</vt:lpstr>
      <vt:lpstr>Wingdings</vt:lpstr>
      <vt:lpstr>Office Theme</vt:lpstr>
      <vt:lpstr>PowerPoint Presentation</vt:lpstr>
      <vt:lpstr>Chapter 1</vt:lpstr>
      <vt:lpstr>Statement of the Problem</vt:lpstr>
      <vt:lpstr>Talking about disabilities…</vt:lpstr>
      <vt:lpstr>PowerPoint Presentation</vt:lpstr>
      <vt:lpstr>Statement of the Problem</vt:lpstr>
      <vt:lpstr>PowerPoint Presentation</vt:lpstr>
      <vt:lpstr>Statement of the Problem</vt:lpstr>
      <vt:lpstr>PowerPoint Presentation</vt:lpstr>
      <vt:lpstr>Objectives</vt:lpstr>
      <vt:lpstr>PowerPoint Presentation</vt:lpstr>
      <vt:lpstr>Objectives</vt:lpstr>
      <vt:lpstr>Significance of the Study</vt:lpstr>
      <vt:lpstr>Chapter 2</vt:lpstr>
      <vt:lpstr>Methods</vt:lpstr>
      <vt:lpstr>Applications</vt:lpstr>
      <vt:lpstr>Chapter 3</vt:lpstr>
      <vt:lpstr>PowerPoint Presentation</vt:lpstr>
      <vt:lpstr>Chapter 4</vt:lpstr>
      <vt:lpstr>How the program works…</vt:lpstr>
      <vt:lpstr>How the program works…</vt:lpstr>
      <vt:lpstr>How the program works…</vt:lpstr>
      <vt:lpstr>Chapter 5</vt:lpstr>
      <vt:lpstr>Conclusion </vt:lpstr>
      <vt:lpstr>Recommendations</vt:lpstr>
      <vt:lpstr>Recommendations (continuation)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Aliah Casabuena</dc:creator>
  <cp:lastModifiedBy>Aliah Casabuena</cp:lastModifiedBy>
  <cp:revision>50</cp:revision>
  <dcterms:created xsi:type="dcterms:W3CDTF">2019-04-23T09:00:54Z</dcterms:created>
  <dcterms:modified xsi:type="dcterms:W3CDTF">2019-05-06T06:18:07Z</dcterms:modified>
</cp:coreProperties>
</file>